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6" r:id="rId11"/>
    <p:sldId id="267" r:id="rId12"/>
    <p:sldId id="276" r:id="rId13"/>
    <p:sldId id="277" r:id="rId14"/>
    <p:sldId id="278" r:id="rId15"/>
    <p:sldId id="268" r:id="rId16"/>
    <p:sldId id="271" r:id="rId17"/>
    <p:sldId id="272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11"/>
  </p:normalViewPr>
  <p:slideViewPr>
    <p:cSldViewPr snapToGrid="0" snapToObjects="1">
      <p:cViewPr varScale="1">
        <p:scale>
          <a:sx n="90" d="100"/>
          <a:sy n="90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9B05E-969B-1D47-8019-875ADB81D7C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AF13B-F969-1340-9D69-3E412F01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6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6A99-BE9B-BB4C-B90F-C00CC3652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3457D-DA20-734F-8302-78A3DEDDA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E6344-8472-D548-88B5-AA2D40D4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2FA26-8149-B74E-892B-C4AFB1CEE0D3}" type="datetime1">
              <a:rPr lang="en-GB" smtClean="0"/>
              <a:t>25/02/2020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35A39-0210-344D-B85E-1860C081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1932-1C98-6A4B-85AD-C5B202BA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91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B65E-026B-7146-8613-4DDD8CD0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7CBF2-4DF3-ED4B-B9C3-CBFABFEA0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958A2-5959-ED41-9808-81B33119D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43B8-3F8D-BC4F-8061-1F7689DDB477}" type="datetime1">
              <a:rPr lang="en-GB" smtClean="0"/>
              <a:t>25/02/2020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1BA7-CD0C-5840-AE14-92E3A990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267ED-53AD-E346-8CDB-98703897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3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9D0D7-76F6-D144-83B0-44BD28317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20F79-F889-E545-A409-CA51877BC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04763-1FF9-5244-81A9-55ECDF77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66C23-0C1A-C944-91E3-5967817ACA09}" type="datetime1">
              <a:rPr lang="en-GB" smtClean="0"/>
              <a:t>25/02/2020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EF99F-4312-AC4F-A586-E616A3FB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F2FC8-4C5A-1645-9E39-7EAA8DF4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7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302A-03D2-EE49-A1CB-54F45375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44C9E-8514-9940-ACAD-2D209171B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3C6C1-1C68-3A4C-8A95-20EAE7C91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9CEB-0D1B-C946-BBC4-1B9546271956}" type="datetime1">
              <a:rPr lang="en-GB" smtClean="0"/>
              <a:t>25/02/2020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F4DA9-B12F-B449-AC25-212CC265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D1ACD-B3B6-F241-95D3-BFBA0E56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2774-77CB-1846-B451-94DF9600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19CAC-576B-E744-ADA4-95B361C6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C6DC5-5A20-6245-A082-BFFB33C1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48BDA-608C-8648-B8AC-1FE9BC200003}" type="datetime1">
              <a:rPr lang="en-GB" smtClean="0"/>
              <a:t>25/02/2020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E3F71-5B71-984F-9F05-0E3B3A5A4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F702B-975F-0E40-8C38-4F8B2A7D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5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396A-BE1F-3841-A6FD-0C29F7A9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6CF4D-41CB-724A-B21B-4D3878EDE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BB400-086B-9F4B-8AB9-997F1D4EA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062AB-26EC-DA4B-BB30-4765C11B0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ECC3-741E-3343-B4BF-E595B609EA03}" type="datetime1">
              <a:rPr lang="en-GB" smtClean="0"/>
              <a:t>25/02/2020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FF64F-A11A-8849-A108-F582FCD1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ED87B-6A95-6543-B6BC-8D1A599F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5932-52D8-EC40-B1BE-99318407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BCCA3-C919-BC40-8EC8-2339CCE9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80994-1551-D842-A008-BC37572E1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44B7E-473C-7B49-AFF4-D866E27C5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5C6B4-85E0-784B-8F41-C4114FF43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CBBAB0-66D4-0147-BED0-21FB4EF7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109B-7C6E-5C40-A46E-0D63262D392F}" type="datetime1">
              <a:rPr lang="en-GB" smtClean="0"/>
              <a:t>25/02/2020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F2E3B-B580-AC44-AD7D-E3F1065D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2BF86C-306B-B848-94C4-090425125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3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4B18-C23C-DB48-9A6D-DDE47554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C2413-F253-E949-9CA8-FC931DD9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AA3AA-8CE7-DC4D-8F70-F61467DE35BB}" type="datetime1">
              <a:rPr lang="en-GB" smtClean="0"/>
              <a:t>25/02/2020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01B76-8751-2C4E-8B45-C8FE16C41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0B52C-4431-854C-ABB5-D5ABA11E1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8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4A8A2D-B52B-3940-92BC-A88E7D9D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EDF4-4205-D948-AB17-ED28D92AA3A3}" type="datetime1">
              <a:rPr lang="en-GB" smtClean="0"/>
              <a:t>25/02/2020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02236-2C03-3548-9E8C-BF1D0797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1FFF-AEB0-BD44-8DA1-A3E4F973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4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587E-C875-9F4B-A156-1C455710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1DC97-E1B8-6F4B-AA86-1329A280A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CE557-E7DA-DB43-9F0C-AC6DDE722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EC16B-6A9F-1040-80D8-01DAB6DF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FF8C-E565-AE4B-B1BC-A24EC481BDA4}" type="datetime1">
              <a:rPr lang="en-GB" smtClean="0"/>
              <a:t>25/02/2020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1A18-90F8-5141-B78C-650C05D2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AE2D7-184C-6A4A-9787-F8B01313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49C0-0663-254F-A379-EA8B05F2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808735-24AE-C94D-912C-36AA62713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B389B-BFF4-7648-9CD5-1795E80C9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A2A23-E468-FA45-9A3D-FB81C0B15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C625-44AC-6B4B-A648-1521F63B3F5F}" type="datetime1">
              <a:rPr lang="en-GB" smtClean="0"/>
              <a:t>25/02/2020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BCED0-DCF8-2344-9790-768935E8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15C82-0D20-5748-90D9-D4237FA3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4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6F80A-10AC-7D41-92B5-724EC507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79900-F714-1347-82C8-0294F1593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0EB8D-4BAA-D944-A7F6-97EFADDA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03687-7FDB-A243-871A-009B089662C9}" type="datetime1">
              <a:rPr lang="en-GB" smtClean="0"/>
              <a:t>25/02/2020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A1CBC-C30D-5440-B720-BC82DD480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Overview of Data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E2FFC-D575-0B43-8F95-00A4933FC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27AC3-D2B7-6E4D-A10F-46EBB1E0F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3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DB48-8A0E-1447-A213-CD3730F66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D1511-0162-F74E-BAFC-C3AD8CF61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7"/>
            <a:ext cx="9713205" cy="2479273"/>
          </a:xfrm>
        </p:spPr>
        <p:txBody>
          <a:bodyPr>
            <a:normAutofit fontScale="92500" lnSpcReduction="10000"/>
          </a:bodyPr>
          <a:lstStyle/>
          <a:p>
            <a:r>
              <a:rPr lang="en-US" sz="3300" dirty="0"/>
              <a:t>25-February-2020</a:t>
            </a:r>
          </a:p>
          <a:p>
            <a:endParaRPr lang="en-US" sz="3300" dirty="0"/>
          </a:p>
          <a:p>
            <a:r>
              <a:rPr lang="en-US" sz="3300" dirty="0" err="1"/>
              <a:t>Sepi</a:t>
            </a:r>
            <a:r>
              <a:rPr lang="en-US" sz="3300" dirty="0"/>
              <a:t> </a:t>
            </a:r>
            <a:r>
              <a:rPr lang="en-US" sz="3300" dirty="0" err="1"/>
              <a:t>Chakaveh</a:t>
            </a:r>
            <a:r>
              <a:rPr lang="en-US" sz="3300" dirty="0"/>
              <a:t> &amp; </a:t>
            </a:r>
            <a:r>
              <a:rPr lang="en-US" sz="3300" dirty="0" err="1"/>
              <a:t>Assel</a:t>
            </a:r>
            <a:r>
              <a:rPr lang="en-US" sz="3300" dirty="0"/>
              <a:t> </a:t>
            </a:r>
            <a:r>
              <a:rPr lang="en-US" sz="3300" dirty="0" err="1"/>
              <a:t>Altayeva</a:t>
            </a:r>
            <a:endParaRPr lang="en-US" sz="3300" dirty="0"/>
          </a:p>
          <a:p>
            <a:endParaRPr lang="en-US" sz="2800" dirty="0"/>
          </a:p>
          <a:p>
            <a:r>
              <a:rPr lang="en-US" sz="2800" b="1" dirty="0"/>
              <a:t>Overview Data Science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465CB-CAD2-5344-9E3E-BDD63EF4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 of 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2CDAD-DBFE-9D4D-8694-7E1A134A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35" y="0"/>
            <a:ext cx="4202265" cy="16002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55240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6209-7484-D64A-8395-771994FB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Plot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516F5-1D07-B143-BE15-18515B5F8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60972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Plot </a:t>
            </a:r>
            <a:r>
              <a:rPr lang="en-US" b="1" dirty="0"/>
              <a:t>color </a:t>
            </a:r>
          </a:p>
          <a:p>
            <a:endParaRPr lang="en-US" dirty="0"/>
          </a:p>
          <a:p>
            <a:r>
              <a:rPr lang="en-US" dirty="0"/>
              <a:t>Customizing </a:t>
            </a:r>
            <a:r>
              <a:rPr lang="en-US" b="1" dirty="0"/>
              <a:t>line styles </a:t>
            </a:r>
          </a:p>
          <a:p>
            <a:pPr marL="0" indent="0">
              <a:buNone/>
            </a:pPr>
            <a:r>
              <a:rPr lang="en-US" dirty="0"/>
              <a:t>       Line style argument  </a:t>
            </a:r>
            <a:r>
              <a:rPr lang="en-US" dirty="0">
                <a:latin typeface="American Typewriter" panose="02090604020004020304" pitchFamily="18" charset="77"/>
              </a:rPr>
              <a:t>  ls=‘solid’</a:t>
            </a:r>
          </a:p>
          <a:p>
            <a:endParaRPr lang="en-US" dirty="0"/>
          </a:p>
          <a:p>
            <a:r>
              <a:rPr lang="en-US" dirty="0"/>
              <a:t>Setting </a:t>
            </a:r>
            <a:r>
              <a:rPr lang="en-US" b="1" dirty="0"/>
              <a:t>marker styles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latin typeface="American Typewriter" panose="02090604020004020304" pitchFamily="18" charset="77"/>
              </a:rPr>
              <a:t>marker = ‘star marker’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Documentation </a:t>
            </a:r>
            <a:r>
              <a:rPr lang="en-US" b="1" dirty="0"/>
              <a:t>https://</a:t>
            </a:r>
            <a:r>
              <a:rPr lang="en-US" b="1" dirty="0" err="1"/>
              <a:t>matplotlib.org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4C6AE-A820-C24A-87DB-3387D7E9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 of Data Science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3C8862-2BB2-5544-8551-BA31D6619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517"/>
          <a:stretch/>
        </p:blipFill>
        <p:spPr>
          <a:xfrm>
            <a:off x="6972431" y="1257300"/>
            <a:ext cx="5219569" cy="21717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619227-27C0-B641-B540-2F8C124B3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28"/>
          <a:stretch/>
        </p:blipFill>
        <p:spPr>
          <a:xfrm>
            <a:off x="7756763" y="3525835"/>
            <a:ext cx="3597037" cy="30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6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B890-1AD9-EA4D-96C9-46C77970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Labels and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754B-25CF-AF4E-AEF4-585C67F99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Labelling plot feature</a:t>
            </a:r>
          </a:p>
          <a:p>
            <a:r>
              <a:rPr lang="en-US" dirty="0"/>
              <a:t>Adding a legend to your plot</a:t>
            </a:r>
          </a:p>
          <a:p>
            <a:pPr marL="0" indent="0">
              <a:buNone/>
            </a:pPr>
            <a:r>
              <a:rPr lang="en-US" dirty="0">
                <a:latin typeface="American Typewriter" panose="02090604020004020304" pitchFamily="18" charset="77"/>
              </a:rPr>
              <a:t>        .legend(plot, loc)</a:t>
            </a:r>
          </a:p>
          <a:p>
            <a:endParaRPr lang="en-US" dirty="0"/>
          </a:p>
          <a:p>
            <a:r>
              <a:rPr lang="en-US" dirty="0"/>
              <a:t>Annotating your plot</a:t>
            </a:r>
          </a:p>
          <a:p>
            <a:pPr marL="0" indent="0">
              <a:buNone/>
            </a:pPr>
            <a:r>
              <a:rPr lang="en-US" dirty="0"/>
              <a:t>        .annotate(</a:t>
            </a:r>
            <a:r>
              <a:rPr lang="en-US" dirty="0" err="1"/>
              <a:t>xy</a:t>
            </a:r>
            <a:r>
              <a:rPr lang="en-US" dirty="0"/>
              <a:t>, </a:t>
            </a:r>
            <a:r>
              <a:rPr lang="en-US" dirty="0" err="1"/>
              <a:t>xytext</a:t>
            </a:r>
            <a:r>
              <a:rPr lang="en-US" dirty="0"/>
              <a:t>, </a:t>
            </a:r>
            <a:r>
              <a:rPr lang="en-US" dirty="0" err="1"/>
              <a:t>arrowprop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>
                <a:latin typeface="American Typewriter" panose="02090604020004020304" pitchFamily="18" charset="77"/>
              </a:rPr>
              <a:t>xy</a:t>
            </a:r>
            <a:r>
              <a:rPr lang="en-US" dirty="0"/>
              <a:t> = the location being annotated</a:t>
            </a:r>
          </a:p>
          <a:p>
            <a:pPr marL="0" indent="0">
              <a:buNone/>
            </a:pPr>
            <a:r>
              <a:rPr lang="en-US" dirty="0" err="1">
                <a:latin typeface="American Typewriter" panose="02090604020004020304" pitchFamily="18" charset="77"/>
              </a:rPr>
              <a:t>xytext</a:t>
            </a:r>
            <a:r>
              <a:rPr lang="en-US" dirty="0"/>
              <a:t> = the location  of the text</a:t>
            </a:r>
          </a:p>
          <a:p>
            <a:pPr marL="0" indent="0">
              <a:buNone/>
            </a:pPr>
            <a:r>
              <a:rPr lang="en-US" dirty="0" err="1">
                <a:latin typeface="American Typewriter" panose="02090604020004020304" pitchFamily="18" charset="77"/>
              </a:rPr>
              <a:t>arrowprop</a:t>
            </a:r>
            <a:r>
              <a:rPr lang="en-US" dirty="0"/>
              <a:t> draws an arrow from the text to the annotated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D4FB6-B626-3647-9262-AEA83E52C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136965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C13E-0312-E84D-879E-C11F0BA5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2879-1E6D-8E4B-83D3-5547DC67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merican Typewriter" panose="02090604020004020304" pitchFamily="18" charset="77"/>
              </a:rPr>
              <a:t>from matplotlib import </a:t>
            </a:r>
            <a:r>
              <a:rPr lang="en-GB" dirty="0" err="1">
                <a:latin typeface="American Typewriter" panose="02090604020004020304" pitchFamily="18" charset="77"/>
              </a:rPr>
              <a:t>pyplot</a:t>
            </a:r>
            <a:r>
              <a:rPr lang="en-GB" dirty="0">
                <a:latin typeface="American Typewriter" panose="02090604020004020304" pitchFamily="18" charset="77"/>
              </a:rPr>
              <a:t> as </a:t>
            </a:r>
            <a:r>
              <a:rPr lang="en-GB" dirty="0" err="1">
                <a:latin typeface="American Typewriter" panose="02090604020004020304" pitchFamily="18" charset="77"/>
              </a:rPr>
              <a:t>plt</a:t>
            </a:r>
            <a:r>
              <a:rPr lang="en-GB" dirty="0">
                <a:latin typeface="American Typewriter" panose="02090604020004020304" pitchFamily="18" charset="77"/>
              </a:rPr>
              <a:t> </a:t>
            </a:r>
            <a:endParaRPr lang="en-GB" dirty="0">
              <a:effectLst/>
              <a:latin typeface="American Typewriter" panose="02090604020004020304" pitchFamily="18" charset="77"/>
            </a:endParaRPr>
          </a:p>
          <a:p>
            <a:r>
              <a:rPr lang="en-GB" dirty="0">
                <a:latin typeface="American Typewriter" panose="02090604020004020304" pitchFamily="18" charset="77"/>
              </a:rPr>
              <a:t>x = [5,2,7]</a:t>
            </a:r>
            <a:br>
              <a:rPr lang="en-GB" dirty="0">
                <a:latin typeface="American Typewriter" panose="02090604020004020304" pitchFamily="18" charset="77"/>
              </a:rPr>
            </a:br>
            <a:r>
              <a:rPr lang="en-GB" dirty="0">
                <a:latin typeface="American Typewriter" panose="02090604020004020304" pitchFamily="18" charset="77"/>
              </a:rPr>
              <a:t>y = [2,16,4]</a:t>
            </a:r>
          </a:p>
          <a:p>
            <a:r>
              <a:rPr lang="en-GB" dirty="0">
                <a:latin typeface="American Typewriter" panose="02090604020004020304" pitchFamily="18" charset="77"/>
              </a:rPr>
              <a:t> </a:t>
            </a:r>
            <a:r>
              <a:rPr lang="en-GB" dirty="0" err="1">
                <a:latin typeface="American Typewriter" panose="02090604020004020304" pitchFamily="18" charset="77"/>
              </a:rPr>
              <a:t>plt.plot</a:t>
            </a:r>
            <a:r>
              <a:rPr lang="en-GB" dirty="0">
                <a:latin typeface="American Typewriter" panose="02090604020004020304" pitchFamily="18" charset="77"/>
              </a:rPr>
              <a:t>(</a:t>
            </a:r>
            <a:r>
              <a:rPr lang="en-GB" dirty="0" err="1">
                <a:latin typeface="American Typewriter" panose="02090604020004020304" pitchFamily="18" charset="77"/>
              </a:rPr>
              <a:t>x,y</a:t>
            </a:r>
            <a:r>
              <a:rPr lang="en-GB" dirty="0">
                <a:latin typeface="American Typewriter" panose="02090604020004020304" pitchFamily="18" charset="77"/>
              </a:rPr>
              <a:t>)</a:t>
            </a:r>
          </a:p>
          <a:p>
            <a:r>
              <a:rPr lang="en-GB" dirty="0">
                <a:latin typeface="American Typewriter" panose="02090604020004020304" pitchFamily="18" charset="77"/>
              </a:rPr>
              <a:t> </a:t>
            </a:r>
            <a:r>
              <a:rPr lang="en-GB" dirty="0" err="1">
                <a:latin typeface="American Typewriter" panose="02090604020004020304" pitchFamily="18" charset="77"/>
              </a:rPr>
              <a:t>plt.title</a:t>
            </a:r>
            <a:r>
              <a:rPr lang="en-GB" dirty="0">
                <a:latin typeface="American Typewriter" panose="02090604020004020304" pitchFamily="18" charset="77"/>
              </a:rPr>
              <a:t>('Info’)</a:t>
            </a:r>
          </a:p>
          <a:p>
            <a:r>
              <a:rPr lang="en-GB" dirty="0">
                <a:latin typeface="American Typewriter" panose="02090604020004020304" pitchFamily="18" charset="77"/>
              </a:rPr>
              <a:t> </a:t>
            </a:r>
            <a:r>
              <a:rPr lang="en-GB" dirty="0" err="1">
                <a:latin typeface="American Typewriter" panose="02090604020004020304" pitchFamily="18" charset="77"/>
              </a:rPr>
              <a:t>plt.ylabel</a:t>
            </a:r>
            <a:r>
              <a:rPr lang="en-GB" dirty="0">
                <a:latin typeface="American Typewriter" panose="02090604020004020304" pitchFamily="18" charset="77"/>
              </a:rPr>
              <a:t>('Y axis’) </a:t>
            </a:r>
          </a:p>
          <a:p>
            <a:r>
              <a:rPr lang="en-GB" dirty="0" err="1">
                <a:latin typeface="American Typewriter" panose="02090604020004020304" pitchFamily="18" charset="77"/>
              </a:rPr>
              <a:t>plt.xlabel</a:t>
            </a:r>
            <a:r>
              <a:rPr lang="en-GB" dirty="0">
                <a:latin typeface="American Typewriter" panose="02090604020004020304" pitchFamily="18" charset="77"/>
              </a:rPr>
              <a:t>('X axis’) </a:t>
            </a:r>
          </a:p>
          <a:p>
            <a:r>
              <a:rPr lang="en-GB" dirty="0" err="1">
                <a:latin typeface="American Typewriter" panose="02090604020004020304" pitchFamily="18" charset="77"/>
              </a:rPr>
              <a:t>plt.show</a:t>
            </a:r>
            <a:r>
              <a:rPr lang="en-GB" dirty="0">
                <a:latin typeface="American Typewriter" panose="02090604020004020304" pitchFamily="18" charset="77"/>
              </a:rPr>
              <a:t>() </a:t>
            </a:r>
            <a:endParaRPr lang="en-GB" dirty="0">
              <a:effectLst/>
              <a:latin typeface="American Typewriter" panose="02090604020004020304" pitchFamily="18" charset="77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8B37C-FAF1-6045-B090-C26086A9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00716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AF2F-8F51-FD45-9BA0-026DCFFE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59F87-8DC9-BE4A-B118-A687CEB2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1571625"/>
            <a:ext cx="10682287" cy="4605338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American Typewriter" panose="02090604020004020304" pitchFamily="18" charset="77"/>
              </a:rPr>
              <a:t>from matplotlib import </a:t>
            </a:r>
            <a:r>
              <a:rPr lang="en-GB" dirty="0" err="1">
                <a:latin typeface="American Typewriter" panose="02090604020004020304" pitchFamily="18" charset="77"/>
              </a:rPr>
              <a:t>pyplot</a:t>
            </a:r>
            <a:r>
              <a:rPr lang="en-GB" dirty="0">
                <a:latin typeface="American Typewriter" panose="02090604020004020304" pitchFamily="18" charset="77"/>
              </a:rPr>
              <a:t> as </a:t>
            </a:r>
            <a:r>
              <a:rPr lang="en-GB" dirty="0" err="1">
                <a:latin typeface="American Typewriter" panose="02090604020004020304" pitchFamily="18" charset="77"/>
              </a:rPr>
              <a:t>plt</a:t>
            </a:r>
            <a:r>
              <a:rPr lang="en-GB" dirty="0">
                <a:latin typeface="American Typewriter" panose="02090604020004020304" pitchFamily="18" charset="77"/>
              </a:rPr>
              <a:t> </a:t>
            </a:r>
            <a:endParaRPr lang="en-GB" dirty="0">
              <a:effectLst/>
              <a:latin typeface="American Typewriter" panose="02090604020004020304" pitchFamily="18" charset="77"/>
            </a:endParaRPr>
          </a:p>
          <a:p>
            <a:r>
              <a:rPr lang="en-GB" dirty="0" err="1">
                <a:latin typeface="American Typewriter" panose="02090604020004020304" pitchFamily="18" charset="77"/>
              </a:rPr>
              <a:t>plt.bar</a:t>
            </a:r>
            <a:r>
              <a:rPr lang="en-GB" dirty="0">
                <a:latin typeface="American Typewriter" panose="02090604020004020304" pitchFamily="18" charset="77"/>
              </a:rPr>
              <a:t>([0.25,1.25,2.25,3.25,4.25],[50,40,70,80,20], label="</a:t>
            </a:r>
            <a:r>
              <a:rPr lang="en-GB" dirty="0" err="1">
                <a:latin typeface="American Typewriter" panose="02090604020004020304" pitchFamily="18" charset="77"/>
              </a:rPr>
              <a:t>BMW",width</a:t>
            </a:r>
            <a:r>
              <a:rPr lang="en-GB" dirty="0">
                <a:latin typeface="American Typewriter" panose="02090604020004020304" pitchFamily="18" charset="77"/>
              </a:rPr>
              <a:t>=.5)</a:t>
            </a:r>
          </a:p>
          <a:p>
            <a:r>
              <a:rPr lang="en-GB" dirty="0">
                <a:latin typeface="American Typewriter" panose="02090604020004020304" pitchFamily="18" charset="77"/>
              </a:rPr>
              <a:t> </a:t>
            </a:r>
            <a:r>
              <a:rPr lang="en-GB" dirty="0" err="1">
                <a:latin typeface="American Typewriter" panose="02090604020004020304" pitchFamily="18" charset="77"/>
              </a:rPr>
              <a:t>plt.bar</a:t>
            </a:r>
            <a:r>
              <a:rPr lang="en-GB" dirty="0">
                <a:latin typeface="American Typewriter" panose="02090604020004020304" pitchFamily="18" charset="77"/>
              </a:rPr>
              <a:t>([.75,1.75,2.75,3.75,4.75],[80,20,20,50,60], label="Audi", </a:t>
            </a:r>
            <a:r>
              <a:rPr lang="en-GB" dirty="0" err="1">
                <a:latin typeface="American Typewriter" panose="02090604020004020304" pitchFamily="18" charset="77"/>
              </a:rPr>
              <a:t>color</a:t>
            </a:r>
            <a:r>
              <a:rPr lang="en-GB" dirty="0">
                <a:latin typeface="American Typewriter" panose="02090604020004020304" pitchFamily="18" charset="77"/>
              </a:rPr>
              <a:t>='</a:t>
            </a:r>
            <a:r>
              <a:rPr lang="en-GB" dirty="0" err="1">
                <a:latin typeface="American Typewriter" panose="02090604020004020304" pitchFamily="18" charset="77"/>
              </a:rPr>
              <a:t>r',width</a:t>
            </a:r>
            <a:r>
              <a:rPr lang="en-GB" dirty="0">
                <a:latin typeface="American Typewriter" panose="02090604020004020304" pitchFamily="18" charset="77"/>
              </a:rPr>
              <a:t>=.5) </a:t>
            </a:r>
            <a:endParaRPr lang="en-GB" dirty="0">
              <a:effectLst/>
              <a:latin typeface="American Typewriter" panose="02090604020004020304" pitchFamily="18" charset="77"/>
            </a:endParaRPr>
          </a:p>
          <a:p>
            <a:r>
              <a:rPr lang="en-GB" dirty="0" err="1">
                <a:latin typeface="American Typewriter" panose="02090604020004020304" pitchFamily="18" charset="77"/>
              </a:rPr>
              <a:t>plt.legend</a:t>
            </a:r>
            <a:r>
              <a:rPr lang="en-GB" dirty="0">
                <a:latin typeface="American Typewriter" panose="02090604020004020304" pitchFamily="18" charset="77"/>
              </a:rPr>
              <a:t>() </a:t>
            </a:r>
          </a:p>
          <a:p>
            <a:r>
              <a:rPr lang="en-GB" dirty="0" err="1">
                <a:latin typeface="American Typewriter" panose="02090604020004020304" pitchFamily="18" charset="77"/>
              </a:rPr>
              <a:t>plt.xlabel</a:t>
            </a:r>
            <a:r>
              <a:rPr lang="en-GB" dirty="0">
                <a:latin typeface="American Typewriter" panose="02090604020004020304" pitchFamily="18" charset="77"/>
              </a:rPr>
              <a:t>('Days’)</a:t>
            </a:r>
          </a:p>
          <a:p>
            <a:r>
              <a:rPr lang="en-GB" dirty="0">
                <a:latin typeface="American Typewriter" panose="02090604020004020304" pitchFamily="18" charset="77"/>
              </a:rPr>
              <a:t> </a:t>
            </a:r>
            <a:r>
              <a:rPr lang="en-GB" dirty="0" err="1">
                <a:latin typeface="American Typewriter" panose="02090604020004020304" pitchFamily="18" charset="77"/>
              </a:rPr>
              <a:t>plt.ylabel</a:t>
            </a:r>
            <a:r>
              <a:rPr lang="en-GB" dirty="0">
                <a:latin typeface="American Typewriter" panose="02090604020004020304" pitchFamily="18" charset="77"/>
              </a:rPr>
              <a:t>('Distance (kms)’)</a:t>
            </a:r>
          </a:p>
          <a:p>
            <a:r>
              <a:rPr lang="en-GB" dirty="0">
                <a:latin typeface="American Typewriter" panose="02090604020004020304" pitchFamily="18" charset="77"/>
              </a:rPr>
              <a:t> </a:t>
            </a:r>
            <a:r>
              <a:rPr lang="en-GB" dirty="0" err="1">
                <a:latin typeface="American Typewriter" panose="02090604020004020304" pitchFamily="18" charset="77"/>
              </a:rPr>
              <a:t>plt.title</a:t>
            </a:r>
            <a:r>
              <a:rPr lang="en-GB" dirty="0">
                <a:latin typeface="American Typewriter" panose="02090604020004020304" pitchFamily="18" charset="77"/>
              </a:rPr>
              <a:t>('Information’) </a:t>
            </a:r>
          </a:p>
          <a:p>
            <a:r>
              <a:rPr lang="en-GB" dirty="0" err="1">
                <a:latin typeface="American Typewriter" panose="02090604020004020304" pitchFamily="18" charset="77"/>
              </a:rPr>
              <a:t>plt.show</a:t>
            </a:r>
            <a:r>
              <a:rPr lang="en-GB" dirty="0">
                <a:latin typeface="American Typewriter" panose="02090604020004020304" pitchFamily="18" charset="77"/>
              </a:rPr>
              <a:t>() </a:t>
            </a:r>
            <a:endParaRPr lang="en-GB" dirty="0">
              <a:effectLst/>
              <a:latin typeface="American Typewriter" panose="02090604020004020304" pitchFamily="18" charset="77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24C6D-C3E6-BB4E-A5E7-AAB9E8807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180982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DC3F-4FB3-994A-BD98-96333F9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CB87C-9BF8-A04B-81AB-0CCD3E11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import </a:t>
            </a:r>
            <a:r>
              <a:rPr lang="en-GB" dirty="0" err="1"/>
              <a:t>matplotlib.pyplot</a:t>
            </a:r>
            <a:r>
              <a:rPr lang="en-GB" dirty="0"/>
              <a:t> as </a:t>
            </a:r>
            <a:r>
              <a:rPr lang="en-GB" dirty="0" err="1"/>
              <a:t>plt</a:t>
            </a:r>
            <a:r>
              <a:rPr lang="en-GB" dirty="0"/>
              <a:t> x = [1,1.5,2,2.5,3,3.5,3.6]</a:t>
            </a:r>
            <a:br>
              <a:rPr lang="en-GB" dirty="0"/>
            </a:br>
            <a:r>
              <a:rPr lang="en-GB" dirty="0"/>
              <a:t>y = [7.5,8,8.5,9,9.5,10,10.5] </a:t>
            </a:r>
            <a:endParaRPr lang="en-GB" dirty="0">
              <a:effectLst/>
            </a:endParaRPr>
          </a:p>
          <a:p>
            <a:r>
              <a:rPr lang="en-GB" dirty="0"/>
              <a:t>x1=[8,8.5,9,9.5,10,10.5,11] </a:t>
            </a:r>
          </a:p>
          <a:p>
            <a:r>
              <a:rPr lang="en-GB" dirty="0"/>
              <a:t>y1=[3,3.5,3.7,4,4.5,5,5.2] </a:t>
            </a:r>
            <a:endParaRPr lang="en-GB" dirty="0">
              <a:effectLst/>
            </a:endParaRPr>
          </a:p>
          <a:p>
            <a:r>
              <a:rPr lang="en-GB" dirty="0" err="1"/>
              <a:t>plt.scatter</a:t>
            </a:r>
            <a:r>
              <a:rPr lang="en-GB" dirty="0"/>
              <a:t>(</a:t>
            </a:r>
            <a:r>
              <a:rPr lang="en-GB" dirty="0" err="1"/>
              <a:t>x,y</a:t>
            </a:r>
            <a:r>
              <a:rPr lang="en-GB" dirty="0"/>
              <a:t>, label='high income low saving',</a:t>
            </a:r>
            <a:r>
              <a:rPr lang="en-GB" dirty="0" err="1"/>
              <a:t>color</a:t>
            </a:r>
            <a:r>
              <a:rPr lang="en-GB" dirty="0"/>
              <a:t>='r’)</a:t>
            </a:r>
          </a:p>
          <a:p>
            <a:r>
              <a:rPr lang="en-GB" dirty="0"/>
              <a:t> </a:t>
            </a:r>
            <a:r>
              <a:rPr lang="en-GB" dirty="0" err="1"/>
              <a:t>plt.scatter</a:t>
            </a:r>
            <a:r>
              <a:rPr lang="en-GB" dirty="0"/>
              <a:t>(x1,y1,label='low income high savings',</a:t>
            </a:r>
            <a:r>
              <a:rPr lang="en-GB" dirty="0" err="1"/>
              <a:t>color</a:t>
            </a:r>
            <a:r>
              <a:rPr lang="en-GB" dirty="0"/>
              <a:t>='b’)</a:t>
            </a:r>
          </a:p>
          <a:p>
            <a:r>
              <a:rPr lang="en-GB" dirty="0"/>
              <a:t> </a:t>
            </a:r>
            <a:r>
              <a:rPr lang="en-GB" dirty="0" err="1"/>
              <a:t>plt.xlabel</a:t>
            </a:r>
            <a:r>
              <a:rPr lang="en-GB" dirty="0"/>
              <a:t>('saving*100’)</a:t>
            </a:r>
          </a:p>
          <a:p>
            <a:r>
              <a:rPr lang="en-GB" dirty="0" err="1"/>
              <a:t>plt.ylabel</a:t>
            </a:r>
            <a:r>
              <a:rPr lang="en-GB" dirty="0"/>
              <a:t>('income*1000') </a:t>
            </a:r>
            <a:endParaRPr lang="en-GB" dirty="0">
              <a:effectLst/>
            </a:endParaRPr>
          </a:p>
          <a:p>
            <a:r>
              <a:rPr lang="en-GB" dirty="0" err="1"/>
              <a:t>plt.title</a:t>
            </a:r>
            <a:r>
              <a:rPr lang="en-GB" dirty="0"/>
              <a:t>('Scatter Plot’) </a:t>
            </a:r>
          </a:p>
          <a:p>
            <a:r>
              <a:rPr lang="en-GB" dirty="0" err="1"/>
              <a:t>plt.legend</a:t>
            </a:r>
            <a:r>
              <a:rPr lang="en-GB" dirty="0"/>
              <a:t>() </a:t>
            </a:r>
          </a:p>
          <a:p>
            <a:r>
              <a:rPr lang="en-GB" dirty="0" err="1"/>
              <a:t>plt.show</a:t>
            </a:r>
            <a:r>
              <a:rPr lang="en-GB" dirty="0"/>
              <a:t>() </a:t>
            </a:r>
            <a:endParaRPr lang="en-GB" dirty="0">
              <a:effectLst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1CD24-77B4-6243-83E6-D676CEA4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358408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446C-F5F6-884D-BE32-C4357293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Visualizing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B2CB6-BDDA-8F4C-AA31-D475F078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time series </a:t>
            </a:r>
            <a:r>
              <a:rPr lang="en-US" dirty="0"/>
              <a:t>is a measure of unit change over time for any variable under observation.</a:t>
            </a:r>
          </a:p>
          <a:p>
            <a:r>
              <a:rPr lang="en-US" dirty="0"/>
              <a:t>The built-in Python datetime module supplies classes for manipulating date and times.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F48ED-4F5A-7145-9893-CA40E7A47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25C9AE-B74E-C54E-B5F3-6C490677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837" y="3300413"/>
            <a:ext cx="4924851" cy="30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25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656D-3681-6940-9F64-245B96A5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Datetime module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B98B9A-975E-B643-887E-7EA7B4695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438" y="1411286"/>
            <a:ext cx="7799862" cy="48760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6E5A0-4935-5E42-8145-DD344BFE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1628937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76B0-893A-FC49-BBD2-4FD65592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Timedelta</a:t>
            </a:r>
            <a:r>
              <a:rPr lang="en-US" b="1" dirty="0"/>
              <a:t> module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95ED26-E8E5-AD4F-BF4F-F9686B664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846" y="1825625"/>
            <a:ext cx="953230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D9C8D-1D2E-4144-AAD3-C24F64D7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3342537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E022-5C21-D445-B0EF-BAFD8E69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5291-CDE9-3344-A100-E2BD8B065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outliers</a:t>
            </a:r>
          </a:p>
          <a:p>
            <a:r>
              <a:rPr lang="en-US" dirty="0"/>
              <a:t>Visualize distributions</a:t>
            </a:r>
          </a:p>
          <a:p>
            <a:r>
              <a:rPr lang="en-US" dirty="0"/>
              <a:t>Deduce variable type</a:t>
            </a:r>
          </a:p>
          <a:p>
            <a:r>
              <a:rPr lang="en-US" dirty="0"/>
              <a:t>Discover relationships </a:t>
            </a:r>
          </a:p>
          <a:p>
            <a:pPr marL="0" indent="0">
              <a:buNone/>
            </a:pPr>
            <a:r>
              <a:rPr lang="en-US" dirty="0"/>
              <a:t>and core relations between </a:t>
            </a:r>
          </a:p>
          <a:p>
            <a:pPr marL="0" indent="0">
              <a:buNone/>
            </a:pPr>
            <a:r>
              <a:rPr lang="en-US" dirty="0"/>
              <a:t>variables in a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1120F-08EF-0E47-9D90-99F5DDF1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8202068-E340-8D40-84F7-4E406212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1650"/>
            <a:ext cx="5594016" cy="2927350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E80CE719-5009-5347-93FC-6264C9D3A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502195"/>
            <a:ext cx="5542088" cy="28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BF58-6FC4-3C43-BDF1-C80E0AB7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Plots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DE5CE8-EE5E-454F-AAE6-4C735909B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530" y="2907550"/>
            <a:ext cx="6968395" cy="3448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A4A5B-9CFA-B34E-A9AB-054758E9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042E23E-D3F1-B340-B1B7-907F603E8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157" y="365125"/>
            <a:ext cx="6581483" cy="35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61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5CBE-E5E6-5946-A1EE-9BE6D343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Three data visualization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585A-3427-894C-8D7C-F64FAC4F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>
                <a:latin typeface="+mj-lt"/>
                <a:cs typeface="Arial" panose="020B0604020202020204" pitchFamily="34" charset="0"/>
              </a:rPr>
              <a:t>Data storytelling </a:t>
            </a:r>
            <a:r>
              <a:rPr lang="en-GB" dirty="0">
                <a:latin typeface="+mj-lt"/>
                <a:cs typeface="Arial" panose="020B0604020202020204" pitchFamily="34" charset="0"/>
              </a:rPr>
              <a:t>– for presentations to</a:t>
            </a:r>
          </a:p>
          <a:p>
            <a:pPr marL="0" indent="0">
              <a:buNone/>
            </a:pPr>
            <a:r>
              <a:rPr lang="en-GB" dirty="0">
                <a:latin typeface="+mj-lt"/>
                <a:cs typeface="Arial" panose="020B0604020202020204" pitchFamily="34" charset="0"/>
              </a:rPr>
              <a:t> organisational decision makers</a:t>
            </a:r>
          </a:p>
          <a:p>
            <a:pPr marL="0" indent="0">
              <a:buNone/>
            </a:pPr>
            <a:r>
              <a:rPr lang="en-GB" dirty="0">
                <a:latin typeface="+mj-lt"/>
                <a:cs typeface="Arial" panose="020B0604020202020204" pitchFamily="34" charset="0"/>
              </a:rPr>
              <a:t>- Clutter free, highly organised</a:t>
            </a:r>
          </a:p>
          <a:p>
            <a:r>
              <a:rPr lang="en-GB" b="1" dirty="0">
                <a:latin typeface="+mj-lt"/>
                <a:cs typeface="Arial" panose="020B0604020202020204" pitchFamily="34" charset="0"/>
              </a:rPr>
              <a:t>Data showcasing </a:t>
            </a:r>
            <a:r>
              <a:rPr lang="en-GB" dirty="0">
                <a:latin typeface="+mj-lt"/>
                <a:cs typeface="Arial" panose="020B0604020202020204" pitchFamily="34" charset="0"/>
              </a:rPr>
              <a:t>– for presentations to analysts, mathematicians, scientists and engineers</a:t>
            </a:r>
          </a:p>
          <a:p>
            <a:pPr>
              <a:buFontTx/>
              <a:buChar char="-"/>
            </a:pPr>
            <a:r>
              <a:rPr lang="en-GB" dirty="0">
                <a:latin typeface="+mj-lt"/>
                <a:cs typeface="Arial" panose="020B0604020202020204" pitchFamily="34" charset="0"/>
              </a:rPr>
              <a:t>Highly contextual, open ended </a:t>
            </a:r>
          </a:p>
          <a:p>
            <a:pPr>
              <a:buFontTx/>
              <a:buChar char="-"/>
            </a:pPr>
            <a:endParaRPr lang="en-GB" dirty="0">
              <a:latin typeface="+mj-lt"/>
              <a:cs typeface="Arial" panose="020B0604020202020204" pitchFamily="34" charset="0"/>
            </a:endParaRPr>
          </a:p>
          <a:p>
            <a:r>
              <a:rPr lang="en-GB" b="1" dirty="0">
                <a:latin typeface="+mj-lt"/>
                <a:cs typeface="Arial" panose="020B0604020202020204" pitchFamily="34" charset="0"/>
              </a:rPr>
              <a:t>Data art  </a:t>
            </a:r>
            <a:r>
              <a:rPr lang="en-GB" dirty="0">
                <a:latin typeface="+mj-lt"/>
                <a:cs typeface="Arial" panose="020B0604020202020204" pitchFamily="34" charset="0"/>
              </a:rPr>
              <a:t>- for presentations to general public or activists</a:t>
            </a:r>
          </a:p>
          <a:p>
            <a:pPr marL="0" indent="0">
              <a:buNone/>
            </a:pPr>
            <a:r>
              <a:rPr lang="en-GB" dirty="0">
                <a:latin typeface="+mj-lt"/>
                <a:cs typeface="Arial" panose="020B0604020202020204" pitchFamily="34" charset="0"/>
              </a:rPr>
              <a:t>- Attention getting </a:t>
            </a:r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EC2D9-FC2C-754A-837F-101375A0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3AF7A1-4FDF-054D-8908-1E433F84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515" y="1277503"/>
            <a:ext cx="4036263" cy="195984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6CCC33-8A37-6444-B1C5-3D7E65232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273" y="3260653"/>
            <a:ext cx="2801598" cy="178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1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CD5F-68BC-514D-8F76-E3259AC4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Choosing graphics for Data </a:t>
            </a:r>
            <a:r>
              <a:rPr lang="en-US" b="1" dirty="0" err="1"/>
              <a:t>storyteling</a:t>
            </a:r>
            <a:endParaRPr lang="en-US" b="1" dirty="0"/>
          </a:p>
        </p:txBody>
      </p:sp>
      <p:pic>
        <p:nvPicPr>
          <p:cNvPr id="6" name="Content Placeholder 5" descr="A picture containing device&#10;&#10;Description automatically generated">
            <a:extLst>
              <a:ext uri="{FF2B5EF4-FFF2-40B4-BE49-F238E27FC236}">
                <a16:creationId xmlns:a16="http://schemas.microsoft.com/office/drawing/2014/main" id="{92866592-B817-064B-89C2-AC2516CF3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401" y="1585291"/>
            <a:ext cx="10515600" cy="45916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9991A-240A-8242-BEED-1F0D5C309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351089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8DF7-CC5A-9749-A6EE-351055F5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Graphics for Data showcasing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40CF7D-37C0-8847-A0FB-AD78C3F3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912" y="1825625"/>
            <a:ext cx="10328175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DCD59-F744-6E4F-B380-2345379C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55358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3CB4-A9DC-5A4E-AB6F-D32ED899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Graphics for Data art</a:t>
            </a:r>
          </a:p>
        </p:txBody>
      </p:sp>
      <p:pic>
        <p:nvPicPr>
          <p:cNvPr id="6" name="Content Placeholder 5" descr="A picture containing device&#10;&#10;Description automatically generated">
            <a:extLst>
              <a:ext uri="{FF2B5EF4-FFF2-40B4-BE49-F238E27FC236}">
                <a16:creationId xmlns:a16="http://schemas.microsoft.com/office/drawing/2014/main" id="{25C17108-2AAA-FB4F-ADD2-D4B146584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637" y="1825625"/>
            <a:ext cx="7616726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B05A4-6E7F-B74C-9484-EBA34A24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139911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D9A5-F430-3542-865C-C6BFB14B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standard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57B29-6554-554F-8F94-8B8BB2A8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 charts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Pie charts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Bar charts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CDEBD-0751-4647-A579-16EFFC3C3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  <p:pic>
        <p:nvPicPr>
          <p:cNvPr id="6" name="Picture 5" descr="A picture containing text, table, sitting, computer&#10;&#10;Description automatically generated">
            <a:extLst>
              <a:ext uri="{FF2B5EF4-FFF2-40B4-BE49-F238E27FC236}">
                <a16:creationId xmlns:a16="http://schemas.microsoft.com/office/drawing/2014/main" id="{31DE0AB4-0A4C-A14F-9254-CCB86E06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1428749"/>
            <a:ext cx="3813735" cy="2420937"/>
          </a:xfrm>
          <a:prstGeom prst="rect">
            <a:avLst/>
          </a:prstGeom>
        </p:spPr>
      </p:pic>
      <p:pic>
        <p:nvPicPr>
          <p:cNvPr id="8" name="Picture 7" descr="A picture containing stereo, device&#10;&#10;Description automatically generated">
            <a:extLst>
              <a:ext uri="{FF2B5EF4-FFF2-40B4-BE49-F238E27FC236}">
                <a16:creationId xmlns:a16="http://schemas.microsoft.com/office/drawing/2014/main" id="{EEAE8832-A43E-9A44-909E-10BF3E2EC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0" y="2408237"/>
            <a:ext cx="2518352" cy="2420937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6EB76C-8E53-704F-A5DF-F585EBB8B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739" y="3906043"/>
            <a:ext cx="2424805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7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81B7-2801-9441-B5A0-6DDD63BD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Plot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534A-7B35-A747-99DC-D36221733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Two methods:</a:t>
            </a:r>
          </a:p>
          <a:p>
            <a:r>
              <a:rPr lang="en-US" b="1" dirty="0"/>
              <a:t>Functional</a:t>
            </a:r>
            <a:r>
              <a:rPr lang="en-US" dirty="0"/>
              <a:t> - </a:t>
            </a:r>
            <a:r>
              <a:rPr lang="en-GB" dirty="0"/>
              <a:t> calling the plotting function on a variable or a set of variables. </a:t>
            </a:r>
          </a:p>
          <a:p>
            <a:r>
              <a:rPr lang="en-US" b="1" dirty="0"/>
              <a:t>Object-oriented </a:t>
            </a:r>
            <a:r>
              <a:rPr lang="en-US" dirty="0"/>
              <a:t>- </a:t>
            </a:r>
            <a:r>
              <a:rPr lang="en-GB" dirty="0"/>
              <a:t>build a plot by first generating a blank figure object and then populating that object with plot and plot element.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Popular Python Libraries: </a:t>
            </a:r>
          </a:p>
          <a:p>
            <a:pPr algn="ctr"/>
            <a:r>
              <a:rPr lang="en-US" b="1" dirty="0"/>
              <a:t>Matplotlib</a:t>
            </a: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/>
              <a:t> -is a 2D plotting library for Python</a:t>
            </a:r>
          </a:p>
          <a:p>
            <a:pPr marL="0" indent="0">
              <a:buNone/>
            </a:pPr>
            <a:r>
              <a:rPr lang="en-GB" dirty="0"/>
              <a:t>- it produces publication</a:t>
            </a:r>
          </a:p>
          <a:p>
            <a:pPr marL="0" indent="0">
              <a:buNone/>
            </a:pPr>
            <a:r>
              <a:rPr lang="en-GB" dirty="0"/>
              <a:t>- quality figures in different hardcopy formats. </a:t>
            </a:r>
            <a:endParaRPr lang="en-GB" dirty="0">
              <a:effectLst/>
            </a:endParaRPr>
          </a:p>
          <a:p>
            <a:pPr algn="ctr"/>
            <a:endParaRPr lang="en-US" b="1" dirty="0"/>
          </a:p>
          <a:p>
            <a:pPr algn="ctr"/>
            <a:r>
              <a:rPr lang="en-US" dirty="0"/>
              <a:t>Seaborn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247AF-34E2-4E42-96A9-19AE59C6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155285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FFEA-39BD-504D-9BA3-B0331CF3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Defining plot elements with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BE65-A2D3-4C4C-B27E-4258B2FB9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Plot elements add context to your plot, so that the plot effectively conveys meaning to its viewers.</a:t>
            </a:r>
          </a:p>
          <a:p>
            <a:r>
              <a:rPr lang="en-GB" dirty="0"/>
              <a:t>Adding plot elements is an essential part of </a:t>
            </a:r>
            <a:r>
              <a:rPr lang="en-GB" b="1" dirty="0"/>
              <a:t>object-oriented </a:t>
            </a:r>
            <a:r>
              <a:rPr lang="en-GB" dirty="0"/>
              <a:t>plotting:</a:t>
            </a:r>
          </a:p>
          <a:p>
            <a:pPr marL="0" indent="0">
              <a:buNone/>
            </a:pPr>
            <a:r>
              <a:rPr lang="en-GB" dirty="0"/>
              <a:t>  1. Create a blank figure object.</a:t>
            </a:r>
          </a:p>
          <a:p>
            <a:pPr marL="0" indent="0">
              <a:buNone/>
            </a:pPr>
            <a:r>
              <a:rPr lang="en-GB" dirty="0"/>
              <a:t>  2. Add axes to the figure.</a:t>
            </a:r>
          </a:p>
          <a:p>
            <a:pPr marL="0" indent="0">
              <a:buNone/>
            </a:pPr>
            <a:r>
              <a:rPr lang="en-GB" dirty="0"/>
              <a:t>  3. Generate a plot(s) within the figure object.</a:t>
            </a:r>
          </a:p>
          <a:p>
            <a:pPr marL="0" indent="0">
              <a:buNone/>
            </a:pPr>
            <a:r>
              <a:rPr lang="en-GB" dirty="0"/>
              <a:t>  4. Specify plotting and layout parameters for the plots within your figure. 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3CF38-533B-174D-B4B0-E38FBEED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343562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91C8E-F123-E340-984B-E63C6BCD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796DD-F77D-4D46-AF20-A5F417DF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merican Typewriter" panose="02090604020004020304" pitchFamily="18" charset="77"/>
              </a:rPr>
              <a:t>[]. from matplotlib import </a:t>
            </a:r>
            <a:r>
              <a:rPr lang="en-GB" dirty="0" err="1">
                <a:latin typeface="American Typewriter" panose="02090604020004020304" pitchFamily="18" charset="77"/>
              </a:rPr>
              <a:t>pyplot</a:t>
            </a:r>
            <a:r>
              <a:rPr lang="en-GB" dirty="0">
                <a:latin typeface="American Typewriter" panose="02090604020004020304" pitchFamily="18" charset="77"/>
              </a:rPr>
              <a:t> as </a:t>
            </a:r>
            <a:r>
              <a:rPr lang="en-GB" dirty="0" err="1">
                <a:latin typeface="American Typewriter" panose="02090604020004020304" pitchFamily="18" charset="77"/>
              </a:rPr>
              <a:t>plt</a:t>
            </a:r>
            <a:r>
              <a:rPr lang="en-GB" dirty="0">
                <a:latin typeface="American Typewriter" panose="02090604020004020304" pitchFamily="18" charset="77"/>
              </a:rPr>
              <a:t> </a:t>
            </a:r>
          </a:p>
          <a:p>
            <a:pPr marL="0" indent="0">
              <a:buNone/>
            </a:pPr>
            <a:endParaRPr lang="en-GB" dirty="0">
              <a:effectLst/>
              <a:latin typeface="American Typewriter" panose="02090604020004020304" pitchFamily="18" charset="77"/>
            </a:endParaRPr>
          </a:p>
          <a:p>
            <a:r>
              <a:rPr lang="en-GB" dirty="0" err="1">
                <a:latin typeface="American Typewriter" panose="02090604020004020304" pitchFamily="18" charset="77"/>
              </a:rPr>
              <a:t>plt.plot</a:t>
            </a:r>
            <a:r>
              <a:rPr lang="en-GB" dirty="0">
                <a:latin typeface="American Typewriter" panose="02090604020004020304" pitchFamily="18" charset="77"/>
              </a:rPr>
              <a:t>([1,2,3],[4,5,1]) </a:t>
            </a:r>
          </a:p>
          <a:p>
            <a:r>
              <a:rPr lang="en-GB" dirty="0" err="1">
                <a:latin typeface="American Typewriter" panose="02090604020004020304" pitchFamily="18" charset="77"/>
              </a:rPr>
              <a:t>plt.show</a:t>
            </a:r>
            <a:r>
              <a:rPr lang="en-GB" dirty="0">
                <a:latin typeface="American Typewriter" panose="02090604020004020304" pitchFamily="18" charset="77"/>
              </a:rPr>
              <a:t>() </a:t>
            </a:r>
          </a:p>
          <a:p>
            <a:r>
              <a:rPr lang="en-GB" dirty="0" err="1">
                <a:latin typeface="American Typewriter" panose="02090604020004020304" pitchFamily="18" charset="77"/>
              </a:rPr>
              <a:t>plt.plot</a:t>
            </a:r>
            <a:r>
              <a:rPr lang="en-GB" dirty="0">
                <a:latin typeface="American Typewriter" panose="02090604020004020304" pitchFamily="18" charset="77"/>
              </a:rPr>
              <a:t>([1,2,3],[4,5,1],'r--’) </a:t>
            </a:r>
          </a:p>
          <a:p>
            <a:r>
              <a:rPr lang="en-GB" dirty="0" err="1">
                <a:latin typeface="American Typewriter" panose="02090604020004020304" pitchFamily="18" charset="77"/>
              </a:rPr>
              <a:t>lt.show</a:t>
            </a:r>
            <a:r>
              <a:rPr lang="en-GB" dirty="0">
                <a:latin typeface="American Typewriter" panose="02090604020004020304" pitchFamily="18" charset="77"/>
              </a:rPr>
              <a:t>() </a:t>
            </a:r>
          </a:p>
          <a:p>
            <a:r>
              <a:rPr lang="en-GB" dirty="0" err="1">
                <a:latin typeface="American Typewriter" panose="02090604020004020304" pitchFamily="18" charset="77"/>
              </a:rPr>
              <a:t>plt.plot</a:t>
            </a:r>
            <a:r>
              <a:rPr lang="en-GB" dirty="0">
                <a:latin typeface="American Typewriter" panose="02090604020004020304" pitchFamily="18" charset="77"/>
              </a:rPr>
              <a:t>([1,2,3],[4,5,1],'g*-’) </a:t>
            </a:r>
          </a:p>
          <a:p>
            <a:r>
              <a:rPr lang="en-GB" dirty="0" err="1">
                <a:latin typeface="American Typewriter" panose="02090604020004020304" pitchFamily="18" charset="77"/>
              </a:rPr>
              <a:t>plt.show</a:t>
            </a:r>
            <a:r>
              <a:rPr lang="en-GB" dirty="0">
                <a:latin typeface="American Typewriter" panose="02090604020004020304" pitchFamily="18" charset="77"/>
              </a:rPr>
              <a:t>() </a:t>
            </a:r>
            <a:endParaRPr lang="en-GB" dirty="0">
              <a:effectLst/>
              <a:latin typeface="American Typewriter" panose="02090604020004020304" pitchFamily="18" charset="77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8CC26-36D6-9444-BBFF-45B5E72D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1596225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732</Words>
  <Application>Microsoft Macintosh PowerPoint</Application>
  <PresentationFormat>Widescreen</PresentationFormat>
  <Paragraphs>133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American Typewriter</vt:lpstr>
      <vt:lpstr>Arial</vt:lpstr>
      <vt:lpstr>Calibri</vt:lpstr>
      <vt:lpstr>Calibri Light</vt:lpstr>
      <vt:lpstr>Office Theme</vt:lpstr>
      <vt:lpstr>Data Visualization</vt:lpstr>
      <vt:lpstr>Three data visualization types</vt:lpstr>
      <vt:lpstr>Choosing graphics for Data storyteling</vt:lpstr>
      <vt:lpstr>Graphics for Data showcasing</vt:lpstr>
      <vt:lpstr>Graphics for Data art</vt:lpstr>
      <vt:lpstr>Creating standard charts</vt:lpstr>
      <vt:lpstr>Plot building</vt:lpstr>
      <vt:lpstr>Defining plot elements with Matplotlib</vt:lpstr>
      <vt:lpstr>Matplotlib</vt:lpstr>
      <vt:lpstr>Plot formatting</vt:lpstr>
      <vt:lpstr>Labels and annotations</vt:lpstr>
      <vt:lpstr>Example</vt:lpstr>
      <vt:lpstr>Example</vt:lpstr>
      <vt:lpstr>Example</vt:lpstr>
      <vt:lpstr>Visualizing Time Series</vt:lpstr>
      <vt:lpstr>Datetime module</vt:lpstr>
      <vt:lpstr>Timedelta module</vt:lpstr>
      <vt:lpstr>Statistical Plots</vt:lpstr>
      <vt:lpstr>Statistical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POERNOMO Amina</dc:creator>
  <cp:lastModifiedBy>POERNOMO Amina</cp:lastModifiedBy>
  <cp:revision>17</cp:revision>
  <dcterms:created xsi:type="dcterms:W3CDTF">2020-02-25T05:16:32Z</dcterms:created>
  <dcterms:modified xsi:type="dcterms:W3CDTF">2020-02-25T10:50:17Z</dcterms:modified>
</cp:coreProperties>
</file>